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2FFF13E5-0C0F-4BB0-915D-D683826E82CF}" type="datetimeFigureOut">
              <a:rPr lang="tr-TR" smtClean="0"/>
              <a:pPr/>
              <a:t>02.04.2013</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E0A0C171-8E80-4DE7-B432-10EA4884365C}"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FFF13E5-0C0F-4BB0-915D-D683826E82CF}" type="datetimeFigureOut">
              <a:rPr lang="tr-TR" smtClean="0"/>
              <a:pPr/>
              <a:t>02.04.2013</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E0A0C171-8E80-4DE7-B432-10EA4884365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FFF13E5-0C0F-4BB0-915D-D683826E82CF}" type="datetimeFigureOut">
              <a:rPr lang="tr-TR" smtClean="0"/>
              <a:pPr/>
              <a:t>02.04.2013</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E0A0C171-8E80-4DE7-B432-10EA4884365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FFF13E5-0C0F-4BB0-915D-D683826E82CF}" type="datetimeFigureOut">
              <a:rPr lang="tr-TR" smtClean="0"/>
              <a:pPr/>
              <a:t>02.04.2013</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E0A0C171-8E80-4DE7-B432-10EA4884365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2FFF13E5-0C0F-4BB0-915D-D683826E82CF}" type="datetimeFigureOut">
              <a:rPr lang="tr-TR" smtClean="0"/>
              <a:pPr/>
              <a:t>02.04.2013</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E0A0C171-8E80-4DE7-B432-10EA4884365C}"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FFF13E5-0C0F-4BB0-915D-D683826E82CF}" type="datetimeFigureOut">
              <a:rPr lang="tr-TR" smtClean="0"/>
              <a:pPr/>
              <a:t>02.04.2013</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E0A0C171-8E80-4DE7-B432-10EA4884365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2FFF13E5-0C0F-4BB0-915D-D683826E82CF}" type="datetimeFigureOut">
              <a:rPr lang="tr-TR" smtClean="0"/>
              <a:pPr/>
              <a:t>02.04.2013</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E0A0C171-8E80-4DE7-B432-10EA4884365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2FFF13E5-0C0F-4BB0-915D-D683826E82CF}" type="datetimeFigureOut">
              <a:rPr lang="tr-TR" smtClean="0"/>
              <a:pPr/>
              <a:t>02.04.2013</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E0A0C171-8E80-4DE7-B432-10EA4884365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2FFF13E5-0C0F-4BB0-915D-D683826E82CF}" type="datetimeFigureOut">
              <a:rPr lang="tr-TR" smtClean="0"/>
              <a:pPr/>
              <a:t>02.04.2013</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E0A0C171-8E80-4DE7-B432-10EA4884365C}"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FFF13E5-0C0F-4BB0-915D-D683826E82CF}" type="datetimeFigureOut">
              <a:rPr lang="tr-TR" smtClean="0"/>
              <a:pPr/>
              <a:t>02.04.2013</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E0A0C171-8E80-4DE7-B432-10EA4884365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2FFF13E5-0C0F-4BB0-915D-D683826E82CF}" type="datetimeFigureOut">
              <a:rPr lang="tr-TR" smtClean="0"/>
              <a:pPr/>
              <a:t>02.04.2013</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E0A0C171-8E80-4DE7-B432-10EA4884365C}"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FFF13E5-0C0F-4BB0-915D-D683826E82CF}" type="datetimeFigureOut">
              <a:rPr lang="tr-TR" smtClean="0"/>
              <a:pPr/>
              <a:t>02.04.2013</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0A0C171-8E80-4DE7-B432-10EA4884365C}"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4289"/>
            <a:ext cx="7772400" cy="857257"/>
          </a:xfrm>
        </p:spPr>
        <p:txBody>
          <a:bodyPr>
            <a:normAutofit/>
          </a:bodyPr>
          <a:lstStyle/>
          <a:p>
            <a:r>
              <a:rPr lang="tr-TR" dirty="0" smtClean="0"/>
              <a:t>SAVUNMA MEKANİZMALARI</a:t>
            </a:r>
            <a:endParaRPr lang="tr-TR" dirty="0"/>
          </a:p>
        </p:txBody>
      </p:sp>
      <p:sp>
        <p:nvSpPr>
          <p:cNvPr id="3" name="2 Alt Başlık"/>
          <p:cNvSpPr>
            <a:spLocks noGrp="1"/>
          </p:cNvSpPr>
          <p:nvPr>
            <p:ph type="subTitle" idx="1"/>
          </p:nvPr>
        </p:nvSpPr>
        <p:spPr>
          <a:xfrm>
            <a:off x="285720" y="1071546"/>
            <a:ext cx="8572560" cy="5072098"/>
          </a:xfrm>
        </p:spPr>
        <p:txBody>
          <a:bodyPr>
            <a:normAutofit fontScale="70000" lnSpcReduction="20000"/>
          </a:bodyPr>
          <a:lstStyle/>
          <a:p>
            <a:r>
              <a:rPr lang="tr-TR" b="1" dirty="0" smtClean="0"/>
              <a:t>Bireyin günlük  yaşantısında  yaşadığı engellenme </a:t>
            </a:r>
            <a:r>
              <a:rPr lang="tr-TR" b="1" dirty="0"/>
              <a:t>ve çatışmanın oluşturduğu hayal kırıklığı, gerginlik ve kaygının etkisinden kurtulmak isteyen bireyin, benliğini korumaya yönelik gösterdiği tepkilere savunma mekanizması (uyum mekanizması) denir. </a:t>
            </a:r>
            <a:endParaRPr lang="tr-TR" b="1" dirty="0" smtClean="0"/>
          </a:p>
          <a:p>
            <a:r>
              <a:rPr lang="tr-TR" b="1" dirty="0" smtClean="0"/>
              <a:t>Savunma </a:t>
            </a:r>
            <a:r>
              <a:rPr lang="tr-TR" b="1" dirty="0"/>
              <a:t>mekanizmalarının temelinde ego’nun bilinçdışı yönü yatmaktadır. Sorunlarla baş edemeyen ego bilinçdışı yönü sayesinde savunma mekanizmalarına başvurmaktadır.</a:t>
            </a:r>
            <a:br>
              <a:rPr lang="tr-TR" b="1" dirty="0"/>
            </a:br>
            <a:r>
              <a:rPr lang="tr-TR" b="1" dirty="0"/>
              <a:t/>
            </a:r>
            <a:br>
              <a:rPr lang="tr-TR" b="1" dirty="0"/>
            </a:br>
            <a:r>
              <a:rPr lang="tr-TR" b="1" dirty="0"/>
              <a:t>A- Savunma Mekanizmalarının özellikleri</a:t>
            </a:r>
            <a:br>
              <a:rPr lang="tr-TR" b="1" dirty="0"/>
            </a:br>
            <a:r>
              <a:rPr lang="tr-TR" b="1" dirty="0"/>
              <a:t>1. Bu tepkilerin bir kısmı normal bir kısmı anormal tepkilerdir. </a:t>
            </a:r>
            <a:br>
              <a:rPr lang="tr-TR" b="1" dirty="0"/>
            </a:br>
            <a:r>
              <a:rPr lang="tr-TR" b="1" dirty="0"/>
              <a:t>2. Savunma mekanizmasını kullanan birey bu davranışın gerçek işlevinin farkında değildir. Bu nedenle savunma mekanizmaları bilinçsiz davranışlardır. </a:t>
            </a:r>
            <a:br>
              <a:rPr lang="tr-TR" b="1" dirty="0"/>
            </a:br>
            <a:r>
              <a:rPr lang="tr-TR" b="1" dirty="0"/>
              <a:t>3. Herkes tarafından savunma mekanizmaları kullanılır. </a:t>
            </a:r>
            <a:br>
              <a:rPr lang="tr-TR" b="1" dirty="0"/>
            </a:br>
            <a:r>
              <a:rPr lang="tr-TR" b="1" dirty="0"/>
              <a:t>4. Problemlere geçici çözüm getirir. Kesin çözüm götürmez.</a:t>
            </a:r>
            <a:br>
              <a:rPr lang="tr-TR" b="1" dirty="0"/>
            </a:br>
            <a:r>
              <a:rPr lang="tr-TR" b="1" dirty="0"/>
              <a:t>5. Bu mekanizmaların sürekli kullanılması durumunda</a:t>
            </a:r>
            <a:r>
              <a:rPr lang="tr-TR" b="1" dirty="0" smtClean="0"/>
              <a:t>,  bireyin </a:t>
            </a:r>
            <a:r>
              <a:rPr lang="tr-TR" b="1" dirty="0" err="1" smtClean="0"/>
              <a:t>gerçelik</a:t>
            </a:r>
            <a:r>
              <a:rPr lang="tr-TR" b="1" dirty="0" smtClean="0"/>
              <a:t> algısını bozar, </a:t>
            </a:r>
            <a:r>
              <a:rPr lang="tr-TR" b="1" dirty="0"/>
              <a:t>bireylerde önce nevroz daha sonrasında psikoz adı verilen bir takım psikolojik bozukluklara sebep </a:t>
            </a:r>
            <a:r>
              <a:rPr lang="tr-TR" b="1" dirty="0" smtClean="0"/>
              <a:t>olabilir</a:t>
            </a:r>
            <a:r>
              <a:rPr lang="tr-TR" dirty="0" smtClean="0"/>
              <a:t>.</a:t>
            </a:r>
          </a:p>
          <a:p>
            <a:r>
              <a:rPr lang="tr-TR" b="1" dirty="0" smtClean="0"/>
              <a:t>6.Temelde bireyin kendini aldatması vardır.</a:t>
            </a:r>
          </a:p>
          <a:p>
            <a:r>
              <a:rPr lang="tr-TR" dirty="0"/>
              <a:t/>
            </a:r>
            <a:br>
              <a:rPr lang="tr-TR" dirty="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Ödünleme (Telâfi)</a:t>
            </a:r>
            <a:endParaRPr lang="tr-TR" dirty="0"/>
          </a:p>
        </p:txBody>
      </p:sp>
      <p:sp>
        <p:nvSpPr>
          <p:cNvPr id="3" name="2 İçerik Yer Tutucusu"/>
          <p:cNvSpPr>
            <a:spLocks noGrp="1"/>
          </p:cNvSpPr>
          <p:nvPr>
            <p:ph sz="half" idx="1"/>
          </p:nvPr>
        </p:nvSpPr>
        <p:spPr>
          <a:xfrm>
            <a:off x="214282" y="1524000"/>
            <a:ext cx="4878926" cy="4905396"/>
          </a:xfrm>
        </p:spPr>
        <p:txBody>
          <a:bodyPr>
            <a:normAutofit lnSpcReduction="10000"/>
          </a:bodyPr>
          <a:lstStyle/>
          <a:p>
            <a:pPr>
              <a:buNone/>
            </a:pPr>
            <a:r>
              <a:rPr lang="tr-TR" dirty="0" smtClean="0"/>
              <a:t/>
            </a:r>
            <a:br>
              <a:rPr lang="tr-TR" dirty="0" smtClean="0"/>
            </a:br>
            <a:r>
              <a:rPr lang="tr-TR" dirty="0" smtClean="0"/>
              <a:t>Kişinin kendisindeki bir eksiklikten dolayı veya bir alandaki başarısızlığından dolayı hissettiği ezikliği başka bir alanda başarılı olma çabasıyla telâfiye çalışmasıdır. </a:t>
            </a:r>
            <a:br>
              <a:rPr lang="tr-TR" dirty="0" smtClean="0"/>
            </a:br>
            <a:r>
              <a:rPr lang="tr-TR" dirty="0" smtClean="0"/>
              <a:t/>
            </a:r>
            <a:br>
              <a:rPr lang="tr-TR" dirty="0" smtClean="0"/>
            </a:br>
            <a:r>
              <a:rPr lang="tr-TR" dirty="0" smtClean="0">
                <a:solidFill>
                  <a:srgbClr val="FF0000"/>
                </a:solidFill>
              </a:rPr>
              <a:t>Mesela; </a:t>
            </a:r>
            <a:r>
              <a:rPr lang="tr-TR" dirty="0" smtClean="0"/>
              <a:t>derslerinde başarısız olan birinin okul takımında başarılı olmaya çalışması gibi. </a:t>
            </a:r>
            <a:br>
              <a:rPr lang="tr-TR" dirty="0" smtClean="0"/>
            </a:br>
            <a:endParaRPr lang="tr-TR" dirty="0"/>
          </a:p>
        </p:txBody>
      </p:sp>
      <p:sp>
        <p:nvSpPr>
          <p:cNvPr id="4" name="3 İçerik Yer Tutucusu"/>
          <p:cNvSpPr>
            <a:spLocks noGrp="1"/>
          </p:cNvSpPr>
          <p:nvPr>
            <p:ph sz="half" idx="2"/>
          </p:nvPr>
        </p:nvSpPr>
        <p:spPr/>
        <p:txBody>
          <a:bodyPr>
            <a:normAutofit lnSpcReduction="10000"/>
          </a:bodyPr>
          <a:lstStyle/>
          <a:p>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74320"/>
            <a:ext cx="8576530" cy="582912"/>
          </a:xfrm>
        </p:spPr>
        <p:txBody>
          <a:bodyPr>
            <a:normAutofit fontScale="90000"/>
          </a:bodyPr>
          <a:lstStyle/>
          <a:p>
            <a:r>
              <a:rPr lang="tr-TR" dirty="0" smtClean="0"/>
              <a:t>Yüceltme</a:t>
            </a:r>
            <a:endParaRPr lang="tr-TR" dirty="0"/>
          </a:p>
        </p:txBody>
      </p:sp>
      <p:sp>
        <p:nvSpPr>
          <p:cNvPr id="3" name="2 İçerik Yer Tutucusu"/>
          <p:cNvSpPr>
            <a:spLocks noGrp="1"/>
          </p:cNvSpPr>
          <p:nvPr>
            <p:ph sz="half" idx="1"/>
          </p:nvPr>
        </p:nvSpPr>
        <p:spPr>
          <a:xfrm>
            <a:off x="285720" y="857232"/>
            <a:ext cx="5500726" cy="5715040"/>
          </a:xfrm>
        </p:spPr>
        <p:txBody>
          <a:bodyPr>
            <a:normAutofit fontScale="62500" lnSpcReduction="20000"/>
          </a:bodyPr>
          <a:lstStyle/>
          <a:p>
            <a:pPr>
              <a:buNone/>
            </a:pPr>
            <a:r>
              <a:rPr lang="tr-TR" dirty="0" smtClean="0"/>
              <a:t/>
            </a:r>
            <a:br>
              <a:rPr lang="tr-TR" dirty="0" smtClean="0"/>
            </a:br>
            <a:r>
              <a:rPr lang="tr-TR" dirty="0" smtClean="0"/>
              <a:t>Fizyolojik ve sosyal </a:t>
            </a:r>
            <a:r>
              <a:rPr lang="tr-TR" dirty="0" err="1" smtClean="0"/>
              <a:t>motivlerin</a:t>
            </a:r>
            <a:r>
              <a:rPr lang="tr-TR" dirty="0" smtClean="0"/>
              <a:t> zihinsel, estetik etkinliklerde veya toplumca benimsenen alanlarda doyurulmaya çalışılmasıdır. </a:t>
            </a:r>
            <a:br>
              <a:rPr lang="tr-TR" dirty="0" smtClean="0"/>
            </a:br>
            <a:r>
              <a:rPr lang="tr-TR" dirty="0" smtClean="0"/>
              <a:t/>
            </a:r>
            <a:br>
              <a:rPr lang="tr-TR" dirty="0" smtClean="0"/>
            </a:br>
            <a:r>
              <a:rPr lang="tr-TR" dirty="0" smtClean="0"/>
              <a:t>Yüceltme de toplumca onaylanmayan ilkel nitelikteki dürtü ve istekler (saldırganlık ve cinsellik) doğal amaçlarından çevrilerek, toplumca onaylanan etkinliklere dönüştürülür. Burada toplumca onaylanan etkinliklere </a:t>
            </a:r>
            <a:r>
              <a:rPr lang="tr-TR" dirty="0" err="1" smtClean="0"/>
              <a:t>yönelilenen</a:t>
            </a:r>
            <a:r>
              <a:rPr lang="tr-TR" dirty="0" smtClean="0"/>
              <a:t> alan ile doyurulmamış asıl </a:t>
            </a:r>
            <a:r>
              <a:rPr lang="tr-TR" dirty="0" err="1" smtClean="0"/>
              <a:t>motivler</a:t>
            </a:r>
            <a:r>
              <a:rPr lang="tr-TR" dirty="0" smtClean="0"/>
              <a:t> (dürtüler) arasında bir bağ vardır. Yani asıl güdüye benzer bir alan ile bu güdüler doyurulmaya çalışılır. </a:t>
            </a:r>
            <a:br>
              <a:rPr lang="tr-TR" dirty="0" smtClean="0"/>
            </a:br>
            <a:r>
              <a:rPr lang="tr-TR" dirty="0" smtClean="0"/>
              <a:t/>
            </a:r>
            <a:br>
              <a:rPr lang="tr-TR" dirty="0" smtClean="0"/>
            </a:br>
            <a:r>
              <a:rPr lang="tr-TR" dirty="0" smtClean="0">
                <a:solidFill>
                  <a:srgbClr val="FF0000"/>
                </a:solidFill>
              </a:rPr>
              <a:t>Mesela; </a:t>
            </a:r>
            <a:r>
              <a:rPr lang="tr-TR" dirty="0" smtClean="0"/>
              <a:t>konuşma özrü olan birinin, düşüncelerini edebi eserlerle ortaya koymaya çalışması veya kendisi iyi eğitim almayan bir babanın çocuklarını en iyi şekilde okutmak istemesi gibi. Saldırganlıktan hoşlanan birisinin gidip asker, polis gibi meslekleri veya boks, judo, karate gibi spor dallarını seçmesi gibi. </a:t>
            </a:r>
            <a:br>
              <a:rPr lang="tr-TR" dirty="0" smtClean="0"/>
            </a:br>
            <a:r>
              <a:rPr lang="tr-TR" dirty="0" smtClean="0"/>
              <a:t/>
            </a:r>
            <a:br>
              <a:rPr lang="tr-TR" dirty="0" smtClean="0"/>
            </a:br>
            <a:endParaRPr lang="tr-TR" dirty="0"/>
          </a:p>
        </p:txBody>
      </p:sp>
      <p:pic>
        <p:nvPicPr>
          <p:cNvPr id="5" name="4 İçerik Yer Tutucusu" descr="images.jpg"/>
          <p:cNvPicPr>
            <a:picLocks noGrp="1" noChangeAspect="1"/>
          </p:cNvPicPr>
          <p:nvPr>
            <p:ph sz="half" idx="2"/>
          </p:nvPr>
        </p:nvPicPr>
        <p:blipFill>
          <a:blip r:embed="rId2"/>
          <a:stretch>
            <a:fillRect/>
          </a:stretch>
        </p:blipFill>
        <p:spPr>
          <a:xfrm>
            <a:off x="5643570" y="785794"/>
            <a:ext cx="3500430" cy="5572164"/>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74320"/>
            <a:ext cx="8433654" cy="725788"/>
          </a:xfrm>
        </p:spPr>
        <p:txBody>
          <a:bodyPr>
            <a:normAutofit fontScale="90000"/>
          </a:bodyPr>
          <a:lstStyle/>
          <a:p>
            <a:r>
              <a:rPr lang="tr-TR" dirty="0" smtClean="0"/>
              <a:t>Yön Değiştirme (Yer Değiştirme)</a:t>
            </a:r>
            <a:endParaRPr lang="tr-TR" dirty="0"/>
          </a:p>
        </p:txBody>
      </p:sp>
      <p:sp>
        <p:nvSpPr>
          <p:cNvPr id="3" name="2 İçerik Yer Tutucusu"/>
          <p:cNvSpPr>
            <a:spLocks noGrp="1"/>
          </p:cNvSpPr>
          <p:nvPr>
            <p:ph sz="half" idx="1"/>
          </p:nvPr>
        </p:nvSpPr>
        <p:spPr>
          <a:xfrm>
            <a:off x="214282" y="1071546"/>
            <a:ext cx="4878926" cy="5429288"/>
          </a:xfrm>
        </p:spPr>
        <p:txBody>
          <a:bodyPr>
            <a:normAutofit fontScale="92500" lnSpcReduction="10000"/>
          </a:bodyPr>
          <a:lstStyle/>
          <a:p>
            <a:pPr>
              <a:buNone/>
            </a:pPr>
            <a:r>
              <a:rPr lang="tr-TR" dirty="0" smtClean="0"/>
              <a:t/>
            </a:r>
            <a:br>
              <a:rPr lang="tr-TR" dirty="0" smtClean="0"/>
            </a:br>
            <a:r>
              <a:rPr lang="tr-TR" dirty="0" smtClean="0"/>
              <a:t>Kişinin, gerçek hedefine yöneltemediği öfkesini başka hedeflere yöneltmesidir. </a:t>
            </a:r>
            <a:br>
              <a:rPr lang="tr-TR" dirty="0" smtClean="0"/>
            </a:br>
            <a:r>
              <a:rPr lang="tr-TR" dirty="0" smtClean="0"/>
              <a:t/>
            </a:r>
            <a:br>
              <a:rPr lang="tr-TR" dirty="0" smtClean="0"/>
            </a:br>
            <a:r>
              <a:rPr lang="tr-TR" dirty="0" smtClean="0"/>
              <a:t>Mesela; hakeme kızan sporcunun formasını yırtması veya topa vurması, telefonda babasına kızan gencin telefon avizesini yere atması, “Eşeğini dövemeyen semerini döver” , “Kızım, sana söylüyorum gelinim sen anla/işit” atasözleri gibi.</a:t>
            </a:r>
            <a:br>
              <a:rPr lang="tr-TR" dirty="0" smtClean="0"/>
            </a:br>
            <a:endParaRPr lang="tr-TR" dirty="0"/>
          </a:p>
        </p:txBody>
      </p:sp>
      <p:pic>
        <p:nvPicPr>
          <p:cNvPr id="5" name="4 İçerik Yer Tutucusu" descr="yön değiş.jpg"/>
          <p:cNvPicPr>
            <a:picLocks noGrp="1" noChangeAspect="1"/>
          </p:cNvPicPr>
          <p:nvPr>
            <p:ph sz="half" idx="2"/>
          </p:nvPr>
        </p:nvPicPr>
        <p:blipFill>
          <a:blip r:embed="rId2"/>
          <a:stretch>
            <a:fillRect/>
          </a:stretch>
        </p:blipFill>
        <p:spPr>
          <a:xfrm>
            <a:off x="4929190" y="1071546"/>
            <a:ext cx="4005260" cy="5214974"/>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SORU-1</a:t>
            </a:r>
            <a:endParaRPr lang="tr-TR" dirty="0"/>
          </a:p>
        </p:txBody>
      </p:sp>
      <p:sp>
        <p:nvSpPr>
          <p:cNvPr id="3" name="2 İçerik Yer Tutucusu"/>
          <p:cNvSpPr>
            <a:spLocks noGrp="1"/>
          </p:cNvSpPr>
          <p:nvPr>
            <p:ph idx="1"/>
          </p:nvPr>
        </p:nvSpPr>
        <p:spPr>
          <a:xfrm>
            <a:off x="1000100" y="1447800"/>
            <a:ext cx="7933588" cy="4800600"/>
          </a:xfrm>
        </p:spPr>
        <p:txBody>
          <a:bodyPr>
            <a:normAutofit fontScale="85000" lnSpcReduction="10000"/>
          </a:bodyPr>
          <a:lstStyle/>
          <a:p>
            <a:r>
              <a:rPr lang="tr-TR" dirty="0" smtClean="0"/>
              <a:t>Sevdiği bir kişinin trafik kazasında öldüğünü öğrenen bir genç "Hayır olamaz, o çok dikkatli bir sürücüydü." demiştir. Bu olayda kullanılan savunma mekanizması aşağıdakilerden hangisidir?</a:t>
            </a:r>
          </a:p>
          <a:p>
            <a:pPr>
              <a:buNone/>
            </a:pPr>
            <a:r>
              <a:rPr lang="tr-TR" dirty="0" smtClean="0"/>
              <a:t>A)Başarısızlığının nedenini başkasında görme</a:t>
            </a:r>
          </a:p>
          <a:p>
            <a:pPr>
              <a:buNone/>
            </a:pPr>
            <a:r>
              <a:rPr lang="tr-TR" dirty="0" smtClean="0"/>
              <a:t>B)Alınan acı haberin olumlu yanlarım öne çıkarma</a:t>
            </a:r>
          </a:p>
          <a:p>
            <a:pPr>
              <a:buNone/>
            </a:pPr>
            <a:r>
              <a:rPr lang="tr-TR" dirty="0" smtClean="0"/>
              <a:t>C)Olumsuz duygu ve düşünceleri bilinçaltına bastırma</a:t>
            </a:r>
          </a:p>
          <a:p>
            <a:pPr>
              <a:buNone/>
            </a:pPr>
            <a:r>
              <a:rPr lang="tr-TR" dirty="0" smtClean="0"/>
              <a:t>D)Acı veren olayın gerçekliğini yadsıma</a:t>
            </a:r>
          </a:p>
          <a:p>
            <a:pPr>
              <a:buNone/>
            </a:pPr>
            <a:r>
              <a:rPr lang="tr-TR" dirty="0" smtClean="0"/>
              <a:t>E)Çözümü güç bir sorunun farkında değilmiş gibi davranma</a:t>
            </a:r>
          </a:p>
          <a:p>
            <a:pPr>
              <a:buNone/>
            </a:pP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725470"/>
          </a:xfrm>
        </p:spPr>
        <p:txBody>
          <a:bodyPr>
            <a:normAutofit fontScale="90000"/>
          </a:bodyPr>
          <a:lstStyle/>
          <a:p>
            <a:r>
              <a:rPr lang="tr-TR" dirty="0" smtClean="0"/>
              <a:t>SORU-2</a:t>
            </a:r>
            <a:endParaRPr lang="tr-TR" dirty="0"/>
          </a:p>
        </p:txBody>
      </p:sp>
      <p:sp>
        <p:nvSpPr>
          <p:cNvPr id="3" name="2 İçerik Yer Tutucusu"/>
          <p:cNvSpPr>
            <a:spLocks noGrp="1"/>
          </p:cNvSpPr>
          <p:nvPr>
            <p:ph idx="1"/>
          </p:nvPr>
        </p:nvSpPr>
        <p:spPr>
          <a:xfrm>
            <a:off x="500034" y="1000108"/>
            <a:ext cx="8433654" cy="5248292"/>
          </a:xfrm>
        </p:spPr>
        <p:txBody>
          <a:bodyPr>
            <a:normAutofit fontScale="85000" lnSpcReduction="20000"/>
          </a:bodyPr>
          <a:lstStyle/>
          <a:p>
            <a:r>
              <a:rPr lang="tr-TR" dirty="0" smtClean="0"/>
              <a:t>Engellenme sonucu ortaya çıkan "öfke" ve "bozum olma" duygusu bazen ifade edilemez. Örneğin bizden kuvvetli olan veya otorite durumunda olan kişiye öfkemizi ifade edemeyiz. Bu tür durumlarda öfkemizi bir nesne veya kendimizden güçsüz ve zayıf bir kişiye boşaltırız. Bu durum aşağıdakilerden hangisiyle açıklanabilir?</a:t>
            </a:r>
          </a:p>
          <a:p>
            <a:r>
              <a:rPr lang="tr-TR" dirty="0" smtClean="0"/>
              <a:t>A-Başarısızlığa akla uygun bahaneler uydurma </a:t>
            </a:r>
          </a:p>
          <a:p>
            <a:r>
              <a:rPr lang="tr-TR" dirty="0" smtClean="0"/>
              <a:t>B-Başarıyı başka bir alanda arama</a:t>
            </a:r>
          </a:p>
          <a:p>
            <a:r>
              <a:rPr lang="tr-TR" dirty="0" smtClean="0"/>
              <a:t>C-Kaygı uyandırıcı durumdan hayallere sığınarak kurtulma</a:t>
            </a:r>
          </a:p>
          <a:p>
            <a:r>
              <a:rPr lang="tr-TR" dirty="0" smtClean="0"/>
              <a:t>D-Üzüntü verici olayı bilinçaltına iterek unutma</a:t>
            </a:r>
          </a:p>
          <a:p>
            <a:r>
              <a:rPr lang="tr-TR" dirty="0" smtClean="0"/>
              <a:t>E-Öfkenin rahatsızlık veren kaynaktan gücün yettiği bir uyarıcıya yön değiştirmesi</a:t>
            </a:r>
          </a:p>
          <a:p>
            <a:pPr>
              <a:buNone/>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SORU-3</a:t>
            </a:r>
            <a:endParaRPr lang="tr-TR" dirty="0"/>
          </a:p>
        </p:txBody>
      </p:sp>
      <p:sp>
        <p:nvSpPr>
          <p:cNvPr id="3" name="2 İçerik Yer Tutucusu"/>
          <p:cNvSpPr>
            <a:spLocks noGrp="1"/>
          </p:cNvSpPr>
          <p:nvPr>
            <p:ph idx="1"/>
          </p:nvPr>
        </p:nvSpPr>
        <p:spPr>
          <a:xfrm>
            <a:off x="285720" y="1447800"/>
            <a:ext cx="8647968" cy="4800600"/>
          </a:xfrm>
        </p:spPr>
        <p:txBody>
          <a:bodyPr>
            <a:normAutofit lnSpcReduction="10000"/>
          </a:bodyPr>
          <a:lstStyle/>
          <a:p>
            <a:pPr>
              <a:buNone/>
            </a:pPr>
            <a:r>
              <a:rPr lang="tr-TR" dirty="0" smtClean="0"/>
              <a:t>Komşusunun bahçesindeki elmaları çalarak yiyen gencin, "Ben yemesem çürüyeceklerdi." demesi aşağıdaki savunma mekanizmalarından hangisine örnektir?</a:t>
            </a:r>
          </a:p>
          <a:p>
            <a:r>
              <a:rPr lang="tr-TR" dirty="0" smtClean="0"/>
              <a:t>A-Yanlış davranışına akla uygun bahane uydurma</a:t>
            </a:r>
          </a:p>
          <a:p>
            <a:r>
              <a:rPr lang="tr-TR" dirty="0" smtClean="0"/>
              <a:t>B-Kendi hatasını başkasında görme</a:t>
            </a:r>
          </a:p>
          <a:p>
            <a:r>
              <a:rPr lang="tr-TR" dirty="0" smtClean="0"/>
              <a:t>C-Güç bir sorunu görmezlikten gelme</a:t>
            </a:r>
          </a:p>
          <a:p>
            <a:r>
              <a:rPr lang="tr-TR" dirty="0" smtClean="0"/>
              <a:t>D-Kaygı uyandıran olayları bilinçaltına itme</a:t>
            </a:r>
          </a:p>
          <a:p>
            <a:r>
              <a:rPr lang="tr-TR" dirty="0" smtClean="0"/>
              <a:t>E-Olumsuz olaylarda olumlu yanlar görme</a:t>
            </a:r>
          </a:p>
          <a:p>
            <a:pPr>
              <a:buNone/>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654032"/>
          </a:xfrm>
        </p:spPr>
        <p:txBody>
          <a:bodyPr>
            <a:normAutofit fontScale="90000"/>
          </a:bodyPr>
          <a:lstStyle/>
          <a:p>
            <a:r>
              <a:rPr lang="tr-TR" dirty="0" smtClean="0"/>
              <a:t>SORU-4</a:t>
            </a:r>
            <a:endParaRPr lang="tr-TR" dirty="0"/>
          </a:p>
        </p:txBody>
      </p:sp>
      <p:sp>
        <p:nvSpPr>
          <p:cNvPr id="3" name="2 İçerik Yer Tutucusu"/>
          <p:cNvSpPr>
            <a:spLocks noGrp="1"/>
          </p:cNvSpPr>
          <p:nvPr>
            <p:ph idx="1"/>
          </p:nvPr>
        </p:nvSpPr>
        <p:spPr>
          <a:xfrm>
            <a:off x="500034" y="1447800"/>
            <a:ext cx="8433654" cy="4800600"/>
          </a:xfrm>
        </p:spPr>
        <p:txBody>
          <a:bodyPr>
            <a:normAutofit fontScale="92500" lnSpcReduction="10000"/>
          </a:bodyPr>
          <a:lstStyle/>
          <a:p>
            <a:r>
              <a:rPr lang="tr-TR" dirty="0" smtClean="0"/>
              <a:t>Bazı insanların, eksiklik duygularından kaynaklanan kaygılarını yenmek için başarılı ya da ünlü kişilere aşırı sevgi göstererek onların başarıları ile övündükleri görülmektedir. Bu durum, aşağıdakilerden hangisiyle açıklanabilir?</a:t>
            </a:r>
          </a:p>
          <a:p>
            <a:r>
              <a:rPr lang="tr-TR" dirty="0" smtClean="0"/>
              <a:t>A-Bir alandaki eksikliği başka bir alanda telâfi etme </a:t>
            </a:r>
          </a:p>
          <a:p>
            <a:r>
              <a:rPr lang="tr-TR" dirty="0" smtClean="0"/>
              <a:t>B-Her kötü olayda iyi bir yön bulmaya çalışma</a:t>
            </a:r>
          </a:p>
          <a:p>
            <a:r>
              <a:rPr lang="tr-TR" dirty="0" smtClean="0"/>
              <a:t>C-Önceki yaş dönemlerine gerileme</a:t>
            </a:r>
          </a:p>
          <a:p>
            <a:r>
              <a:rPr lang="tr-TR" dirty="0" smtClean="0"/>
              <a:t>D-Başarılı olmuş kişilerle kendini bir görme</a:t>
            </a:r>
          </a:p>
          <a:p>
            <a:r>
              <a:rPr lang="tr-TR" dirty="0" smtClean="0"/>
              <a:t>E-Sorunları görmezden gelerek kaçmaya çalışma</a:t>
            </a:r>
          </a:p>
          <a:p>
            <a:pPr>
              <a:buNone/>
            </a:pP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28662" y="274638"/>
            <a:ext cx="8005026" cy="725470"/>
          </a:xfrm>
        </p:spPr>
        <p:txBody>
          <a:bodyPr>
            <a:normAutofit fontScale="90000"/>
          </a:bodyPr>
          <a:lstStyle/>
          <a:p>
            <a:r>
              <a:rPr lang="tr-TR" dirty="0" smtClean="0"/>
              <a:t>SORU-5</a:t>
            </a:r>
            <a:endParaRPr lang="tr-TR" dirty="0"/>
          </a:p>
        </p:txBody>
      </p:sp>
      <p:sp>
        <p:nvSpPr>
          <p:cNvPr id="3" name="2 İçerik Yer Tutucusu"/>
          <p:cNvSpPr>
            <a:spLocks noGrp="1"/>
          </p:cNvSpPr>
          <p:nvPr>
            <p:ph idx="1"/>
          </p:nvPr>
        </p:nvSpPr>
        <p:spPr>
          <a:xfrm>
            <a:off x="357158" y="1071546"/>
            <a:ext cx="8576530" cy="5176854"/>
          </a:xfrm>
        </p:spPr>
        <p:txBody>
          <a:bodyPr>
            <a:normAutofit fontScale="85000" lnSpcReduction="20000"/>
          </a:bodyPr>
          <a:lstStyle/>
          <a:p>
            <a:r>
              <a:rPr lang="tr-TR" dirty="0" smtClean="0"/>
              <a:t>Bir sigara tiryakisi "Sigara akciğer kanserine yol açar." şeklindeki bilgiyi "Fazla sigara içme akciğer kanserine yol açar." şeklinde değiştirerek amacından saptırabilir ve sigaraya ilişkin tutumlarını devam ettirebilir. Kişinin bu davranışı aşağıdakilerden hangisine bir örnektir?</a:t>
            </a:r>
          </a:p>
          <a:p>
            <a:r>
              <a:rPr lang="tr-TR" dirty="0" smtClean="0"/>
              <a:t>A-Bir alandaki eksikliğini başka bir alandaki başarısıyla dengeleme </a:t>
            </a:r>
          </a:p>
          <a:p>
            <a:r>
              <a:rPr lang="tr-TR" dirty="0" smtClean="0"/>
              <a:t>B-Her başarısızlıkta başarılı yanlar arama</a:t>
            </a:r>
          </a:p>
          <a:p>
            <a:r>
              <a:rPr lang="tr-TR" dirty="0" smtClean="0"/>
              <a:t>C-Kabul edilebilir gerekçeler bularak, acı verici gerçekleri inkâr etme</a:t>
            </a:r>
          </a:p>
          <a:p>
            <a:r>
              <a:rPr lang="tr-TR" dirty="0" smtClean="0"/>
              <a:t>D-Hatalı davranışını mantığa uygun gerekçelerle haklı gösterme</a:t>
            </a:r>
          </a:p>
          <a:p>
            <a:r>
              <a:rPr lang="tr-TR" dirty="0" smtClean="0"/>
              <a:t>E-İlkel eğilimlerini, grupça beğenilen etkinliklere yöneltme</a:t>
            </a:r>
          </a:p>
          <a:p>
            <a:pPr>
              <a:buNone/>
            </a:pP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725470"/>
          </a:xfrm>
        </p:spPr>
        <p:txBody>
          <a:bodyPr>
            <a:normAutofit fontScale="90000"/>
          </a:bodyPr>
          <a:lstStyle/>
          <a:p>
            <a:r>
              <a:rPr lang="tr-TR" dirty="0" smtClean="0"/>
              <a:t>SORU-6</a:t>
            </a:r>
            <a:endParaRPr lang="tr-TR" dirty="0"/>
          </a:p>
        </p:txBody>
      </p:sp>
      <p:sp>
        <p:nvSpPr>
          <p:cNvPr id="3" name="2 İçerik Yer Tutucusu"/>
          <p:cNvSpPr>
            <a:spLocks noGrp="1"/>
          </p:cNvSpPr>
          <p:nvPr>
            <p:ph idx="1"/>
          </p:nvPr>
        </p:nvSpPr>
        <p:spPr>
          <a:xfrm>
            <a:off x="1000100" y="1447800"/>
            <a:ext cx="7933588" cy="4800600"/>
          </a:xfrm>
        </p:spPr>
        <p:txBody>
          <a:bodyPr>
            <a:normAutofit fontScale="85000" lnSpcReduction="10000"/>
          </a:bodyPr>
          <a:lstStyle/>
          <a:p>
            <a:r>
              <a:rPr lang="tr-TR" dirty="0" smtClean="0"/>
              <a:t>Güdüsü kuvvetli olmakla beraber, toplumsal yasaklardan dolayı karşı cinse yaklaşamamış bir kadın bütün kadınları erkek düşkünü olarak nitelendirebilir. Parçada söz edilen kadının davranışı, aşağıdakilerden hangisiyle açıklanabilir?</a:t>
            </a:r>
          </a:p>
          <a:p>
            <a:r>
              <a:rPr lang="tr-TR" dirty="0" smtClean="0"/>
              <a:t>A-Kendisinde olan eksiklikleri bir başkasına yansıtma</a:t>
            </a:r>
          </a:p>
          <a:p>
            <a:r>
              <a:rPr lang="tr-TR" dirty="0" smtClean="0"/>
              <a:t>B-Başarılı olmuş kişilerle kendini bir görme</a:t>
            </a:r>
          </a:p>
          <a:p>
            <a:r>
              <a:rPr lang="tr-TR" dirty="0" smtClean="0"/>
              <a:t>C-Bir alandaki eksikliğini başka bir alandaki başarıyla telafi etme</a:t>
            </a:r>
          </a:p>
          <a:p>
            <a:r>
              <a:rPr lang="tr-TR" dirty="0" smtClean="0"/>
              <a:t>D-Her kötü olayda iyi bir yan bulmaya çalışma</a:t>
            </a:r>
          </a:p>
          <a:p>
            <a:r>
              <a:rPr lang="tr-TR" dirty="0" smtClean="0"/>
              <a:t>E-Önceki yaş dönemlerine gerileme</a:t>
            </a:r>
          </a:p>
          <a:p>
            <a:pPr>
              <a:buNone/>
            </a:pP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796908"/>
          </a:xfrm>
        </p:spPr>
        <p:txBody>
          <a:bodyPr/>
          <a:lstStyle/>
          <a:p>
            <a:r>
              <a:rPr lang="tr-TR" dirty="0" smtClean="0"/>
              <a:t>SORU-7</a:t>
            </a:r>
            <a:endParaRPr lang="tr-TR" dirty="0"/>
          </a:p>
        </p:txBody>
      </p:sp>
      <p:sp>
        <p:nvSpPr>
          <p:cNvPr id="3" name="2 İçerik Yer Tutucusu"/>
          <p:cNvSpPr>
            <a:spLocks noGrp="1"/>
          </p:cNvSpPr>
          <p:nvPr>
            <p:ph idx="1"/>
          </p:nvPr>
        </p:nvSpPr>
        <p:spPr>
          <a:xfrm>
            <a:off x="928662" y="1447800"/>
            <a:ext cx="8005026" cy="4800600"/>
          </a:xfrm>
        </p:spPr>
        <p:txBody>
          <a:bodyPr>
            <a:normAutofit fontScale="85000" lnSpcReduction="20000"/>
          </a:bodyPr>
          <a:lstStyle/>
          <a:p>
            <a:r>
              <a:rPr lang="tr-TR" dirty="0" smtClean="0"/>
              <a:t>Bu mekanizmada suçu üstünden atma şeklinde ortaya çıkabilir. Örneğin, oda arkadaşım beni uyandırmadı, onun için geç kaldım sözleriyle geç kalma suçunu oda </a:t>
            </a:r>
            <a:r>
              <a:rPr lang="tr-TR" dirty="0" err="1" smtClean="0"/>
              <a:t>arkadışımızın</a:t>
            </a:r>
            <a:r>
              <a:rPr lang="tr-TR" dirty="0" smtClean="0"/>
              <a:t> üstüne atarız. Oysa, geç kalmak istemeyen kişi, çalar saatini kurabilir. Bu parçada söz edilen savunma mekanizması aşağıdakilerden hangisidir?</a:t>
            </a:r>
          </a:p>
          <a:p>
            <a:r>
              <a:rPr lang="tr-TR" dirty="0" smtClean="0"/>
              <a:t>A-Bastırma </a:t>
            </a:r>
          </a:p>
          <a:p>
            <a:r>
              <a:rPr lang="tr-TR" dirty="0" smtClean="0"/>
              <a:t>B-Yansıtma</a:t>
            </a:r>
          </a:p>
          <a:p>
            <a:r>
              <a:rPr lang="tr-TR" dirty="0" smtClean="0"/>
              <a:t>C-Ödünleme</a:t>
            </a:r>
          </a:p>
          <a:p>
            <a:r>
              <a:rPr lang="tr-TR" dirty="0" smtClean="0"/>
              <a:t>D-Yön değiştirme</a:t>
            </a:r>
          </a:p>
          <a:p>
            <a:r>
              <a:rPr lang="tr-TR" dirty="0" smtClean="0"/>
              <a:t>E-Hayal kurma</a:t>
            </a:r>
          </a:p>
          <a:p>
            <a:pP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28662" y="274320"/>
            <a:ext cx="8005026" cy="940102"/>
          </a:xfrm>
        </p:spPr>
        <p:txBody>
          <a:bodyPr>
            <a:normAutofit/>
          </a:bodyPr>
          <a:lstStyle/>
          <a:p>
            <a:r>
              <a:rPr lang="tr-TR" dirty="0" smtClean="0"/>
              <a:t>Savunma Mekanizmasının İşlevleri</a:t>
            </a:r>
            <a:endParaRPr lang="tr-TR" dirty="0"/>
          </a:p>
        </p:txBody>
      </p:sp>
      <p:sp>
        <p:nvSpPr>
          <p:cNvPr id="3" name="2 İçerik Yer Tutucusu"/>
          <p:cNvSpPr>
            <a:spLocks noGrp="1"/>
          </p:cNvSpPr>
          <p:nvPr>
            <p:ph sz="half" idx="1"/>
          </p:nvPr>
        </p:nvSpPr>
        <p:spPr>
          <a:xfrm>
            <a:off x="214282" y="1524000"/>
            <a:ext cx="4643470" cy="4663440"/>
          </a:xfrm>
        </p:spPr>
        <p:txBody>
          <a:bodyPr>
            <a:normAutofit fontScale="85000" lnSpcReduction="20000"/>
          </a:bodyPr>
          <a:lstStyle/>
          <a:p>
            <a:r>
              <a:rPr lang="tr-TR" dirty="0" smtClean="0"/>
              <a:t/>
            </a:r>
            <a:br>
              <a:rPr lang="tr-TR" dirty="0" smtClean="0"/>
            </a:br>
            <a:r>
              <a:rPr lang="tr-TR" dirty="0" smtClean="0"/>
              <a:t>1. Bireyde oluşan kaygıyı ve stresi azaltır.</a:t>
            </a:r>
            <a:br>
              <a:rPr lang="tr-TR" dirty="0" smtClean="0"/>
            </a:br>
            <a:r>
              <a:rPr lang="tr-TR" dirty="0" smtClean="0"/>
              <a:t>2. Bireyin benliğini tehditlerden korur.</a:t>
            </a:r>
            <a:br>
              <a:rPr lang="tr-TR" dirty="0" smtClean="0"/>
            </a:br>
            <a:r>
              <a:rPr lang="tr-TR" dirty="0" smtClean="0"/>
              <a:t>3. Bireyi çatışmalardan uzak tutar.</a:t>
            </a:r>
            <a:br>
              <a:rPr lang="tr-TR" dirty="0" smtClean="0"/>
            </a:br>
            <a:r>
              <a:rPr lang="tr-TR" dirty="0" smtClean="0"/>
              <a:t>4. Hayal kırıklıkların etkisini azaltır.</a:t>
            </a:r>
            <a:br>
              <a:rPr lang="tr-TR" dirty="0" smtClean="0"/>
            </a:br>
            <a:r>
              <a:rPr lang="tr-TR" dirty="0" smtClean="0"/>
              <a:t>5. Kişinin kendine olan güveninin azalmasını önler.</a:t>
            </a:r>
            <a:br>
              <a:rPr lang="tr-TR" dirty="0" smtClean="0"/>
            </a:br>
            <a:r>
              <a:rPr lang="tr-TR" dirty="0" smtClean="0"/>
              <a:t>6. Bazı sanat ve bilim ürünlerinin ortaya çıkmasına kaynaklık eder.</a:t>
            </a:r>
            <a:br>
              <a:rPr lang="tr-TR" dirty="0" smtClean="0"/>
            </a:br>
            <a:r>
              <a:rPr lang="tr-TR" dirty="0" smtClean="0"/>
              <a:t/>
            </a:r>
            <a:br>
              <a:rPr lang="tr-TR" dirty="0" smtClean="0"/>
            </a:br>
            <a:endParaRPr lang="tr-TR" dirty="0"/>
          </a:p>
        </p:txBody>
      </p:sp>
      <p:sp>
        <p:nvSpPr>
          <p:cNvPr id="6" name="5 İçerik Yer Tutucusu"/>
          <p:cNvSpPr>
            <a:spLocks noGrp="1"/>
          </p:cNvSpPr>
          <p:nvPr>
            <p:ph sz="half" idx="2"/>
          </p:nvPr>
        </p:nvSpPr>
        <p:spPr/>
        <p:txBody>
          <a:bodyPr/>
          <a:lstStyle/>
          <a:p>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00100" y="214290"/>
            <a:ext cx="7498080" cy="714380"/>
          </a:xfrm>
        </p:spPr>
        <p:txBody>
          <a:bodyPr>
            <a:normAutofit fontScale="90000"/>
          </a:bodyPr>
          <a:lstStyle/>
          <a:p>
            <a:r>
              <a:rPr lang="tr-TR" dirty="0" smtClean="0"/>
              <a:t>SORU-8</a:t>
            </a:r>
            <a:endParaRPr lang="tr-TR" dirty="0"/>
          </a:p>
        </p:txBody>
      </p:sp>
      <p:sp>
        <p:nvSpPr>
          <p:cNvPr id="3" name="2 İçerik Yer Tutucusu"/>
          <p:cNvSpPr>
            <a:spLocks noGrp="1"/>
          </p:cNvSpPr>
          <p:nvPr>
            <p:ph idx="1"/>
          </p:nvPr>
        </p:nvSpPr>
        <p:spPr>
          <a:xfrm>
            <a:off x="428596" y="1428736"/>
            <a:ext cx="8505092" cy="4819664"/>
          </a:xfrm>
        </p:spPr>
        <p:txBody>
          <a:bodyPr>
            <a:normAutofit fontScale="92500" lnSpcReduction="10000"/>
          </a:bodyPr>
          <a:lstStyle/>
          <a:p>
            <a:r>
              <a:rPr lang="tr-TR" dirty="0" smtClean="0"/>
              <a:t>Tembel bir öğrencinin öğretmenin kızmasına aldırmaması •  Evliliğinde sorunları olan kişinin hiçbir sorun yokmuş gibi davranması Bu iki örnekte anlatılan kaçma mekanizmasının aşağıdakilerden hangisi açıklamaktadır?</a:t>
            </a:r>
          </a:p>
          <a:p>
            <a:r>
              <a:rPr lang="tr-TR" dirty="0" smtClean="0"/>
              <a:t>A-Başarısızlık karşısında akılcı bahaneler ileri sürme</a:t>
            </a:r>
          </a:p>
          <a:p>
            <a:r>
              <a:rPr lang="tr-TR" dirty="0" smtClean="0"/>
              <a:t>B-Öfkeyi farklı nesnelere yöneltme</a:t>
            </a:r>
          </a:p>
          <a:p>
            <a:r>
              <a:rPr lang="tr-TR" dirty="0" smtClean="0"/>
              <a:t>C-Sorunları görmezden gelme</a:t>
            </a:r>
          </a:p>
          <a:p>
            <a:r>
              <a:rPr lang="tr-TR" dirty="0" smtClean="0"/>
              <a:t>D-Sorunları hayal dünyasında çözme</a:t>
            </a:r>
          </a:p>
          <a:p>
            <a:r>
              <a:rPr lang="tr-TR" dirty="0" smtClean="0"/>
              <a:t>E-Sorunlar karşısında başkalarını suçlama</a:t>
            </a:r>
          </a:p>
          <a:p>
            <a:pPr>
              <a:buNone/>
            </a:pP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1538" y="274638"/>
            <a:ext cx="7862150" cy="725470"/>
          </a:xfrm>
        </p:spPr>
        <p:txBody>
          <a:bodyPr>
            <a:normAutofit fontScale="90000"/>
          </a:bodyPr>
          <a:lstStyle/>
          <a:p>
            <a:r>
              <a:rPr lang="tr-TR" dirty="0" smtClean="0"/>
              <a:t>SORU-9</a:t>
            </a:r>
            <a:endParaRPr lang="tr-TR" dirty="0"/>
          </a:p>
        </p:txBody>
      </p:sp>
      <p:sp>
        <p:nvSpPr>
          <p:cNvPr id="3" name="2 İçerik Yer Tutucusu"/>
          <p:cNvSpPr>
            <a:spLocks noGrp="1"/>
          </p:cNvSpPr>
          <p:nvPr>
            <p:ph idx="1"/>
          </p:nvPr>
        </p:nvSpPr>
        <p:spPr>
          <a:xfrm>
            <a:off x="500034" y="928670"/>
            <a:ext cx="8433654" cy="5319730"/>
          </a:xfrm>
        </p:spPr>
        <p:txBody>
          <a:bodyPr>
            <a:normAutofit fontScale="92500" lnSpcReduction="20000"/>
          </a:bodyPr>
          <a:lstStyle/>
          <a:p>
            <a:r>
              <a:rPr lang="tr-TR" dirty="0" smtClean="0"/>
              <a:t>Zayıflama diyetini sürdüremeyen bir kişi “Kilo verince sinirlerim bozuluyor. Sinirli yaşamaktansa kilolu olmak daha iyi” demektedir. Bu kişinin davranışı aşağıdakilerden hangisiyle açıklanabilir?</a:t>
            </a:r>
          </a:p>
          <a:p>
            <a:r>
              <a:rPr lang="tr-TR" dirty="0" smtClean="0"/>
              <a:t>A-Aynı olayın hem itici hem çekici öğeler içermesiyle</a:t>
            </a:r>
          </a:p>
          <a:p>
            <a:r>
              <a:rPr lang="tr-TR" dirty="0" smtClean="0"/>
              <a:t>B-Kişinin kendinde bulunan kötü davranışları başkasına yansıtmasıyla</a:t>
            </a:r>
          </a:p>
          <a:p>
            <a:r>
              <a:rPr lang="tr-TR" dirty="0" smtClean="0"/>
              <a:t>C-Kişinin sorunla </a:t>
            </a:r>
            <a:r>
              <a:rPr lang="tr-TR" dirty="0" err="1" smtClean="0"/>
              <a:t>başedemedlğinde</a:t>
            </a:r>
            <a:r>
              <a:rPr lang="tr-TR" dirty="0" smtClean="0"/>
              <a:t> önceki yaş dönemine gerilemesiyle</a:t>
            </a:r>
          </a:p>
          <a:p>
            <a:r>
              <a:rPr lang="tr-TR" dirty="0" smtClean="0"/>
              <a:t>D-Başarısız davranış karşısında bahaneler üretilmesiyle</a:t>
            </a:r>
          </a:p>
          <a:p>
            <a:r>
              <a:rPr lang="tr-TR" dirty="0" smtClean="0"/>
              <a:t>E-Hayal kurma yoluyla avunmasıyla</a:t>
            </a:r>
          </a:p>
          <a:p>
            <a:pPr>
              <a:buNone/>
            </a:pP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SORU-10</a:t>
            </a:r>
            <a:endParaRPr lang="tr-TR" dirty="0"/>
          </a:p>
        </p:txBody>
      </p:sp>
      <p:sp>
        <p:nvSpPr>
          <p:cNvPr id="3" name="2 İçerik Yer Tutucusu"/>
          <p:cNvSpPr>
            <a:spLocks noGrp="1"/>
          </p:cNvSpPr>
          <p:nvPr>
            <p:ph idx="1"/>
          </p:nvPr>
        </p:nvSpPr>
        <p:spPr>
          <a:xfrm>
            <a:off x="857224" y="1447800"/>
            <a:ext cx="8076464" cy="4800600"/>
          </a:xfrm>
        </p:spPr>
        <p:txBody>
          <a:bodyPr>
            <a:normAutofit fontScale="85000" lnSpcReduction="20000"/>
          </a:bodyPr>
          <a:lstStyle/>
          <a:p>
            <a:r>
              <a:rPr lang="tr-TR" dirty="0" smtClean="0"/>
              <a:t>Normal gelişim süreci içinde çocuk genellikle erkekse babasını, kızsa annesini ya da diğer kişileri seçip onlara benzemeye çalışır. Bazı anne babalar çocuklarının başarısı kendi başarılarıymış gibi övünürler. Bir futbol takımını tutan kişi, o takımın başarılarını kendi başarısıymış gibi algılar. Bu parçada söz edilen savunma mekanizması aşağıdakilerden hangisidir?</a:t>
            </a:r>
          </a:p>
          <a:p>
            <a:r>
              <a:rPr lang="tr-TR" dirty="0" smtClean="0"/>
              <a:t>A-Gerileme </a:t>
            </a:r>
          </a:p>
          <a:p>
            <a:r>
              <a:rPr lang="tr-TR" dirty="0" smtClean="0"/>
              <a:t>B-Yüceltme </a:t>
            </a:r>
          </a:p>
          <a:p>
            <a:r>
              <a:rPr lang="tr-TR" dirty="0" smtClean="0"/>
              <a:t>C-Yadsıma</a:t>
            </a:r>
          </a:p>
          <a:p>
            <a:r>
              <a:rPr lang="tr-TR" dirty="0" smtClean="0"/>
              <a:t>D-Bahane bulma</a:t>
            </a:r>
          </a:p>
          <a:p>
            <a:r>
              <a:rPr lang="tr-TR" dirty="0" smtClean="0"/>
              <a:t>E-Özdeşim kurma</a:t>
            </a:r>
          </a:p>
          <a:p>
            <a:pPr>
              <a:buNone/>
            </a:pP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00100" y="274638"/>
            <a:ext cx="7933588" cy="796908"/>
          </a:xfrm>
        </p:spPr>
        <p:txBody>
          <a:bodyPr/>
          <a:lstStyle/>
          <a:p>
            <a:r>
              <a:rPr lang="tr-TR" dirty="0" smtClean="0"/>
              <a:t>SORU-11</a:t>
            </a:r>
            <a:endParaRPr lang="tr-TR" dirty="0"/>
          </a:p>
        </p:txBody>
      </p:sp>
      <p:sp>
        <p:nvSpPr>
          <p:cNvPr id="3" name="2 İçerik Yer Tutucusu"/>
          <p:cNvSpPr>
            <a:spLocks noGrp="1"/>
          </p:cNvSpPr>
          <p:nvPr>
            <p:ph idx="1"/>
          </p:nvPr>
        </p:nvSpPr>
        <p:spPr>
          <a:xfrm>
            <a:off x="357158" y="1447800"/>
            <a:ext cx="8576530" cy="4800600"/>
          </a:xfrm>
        </p:spPr>
        <p:txBody>
          <a:bodyPr>
            <a:normAutofit fontScale="92500" lnSpcReduction="20000"/>
          </a:bodyPr>
          <a:lstStyle/>
          <a:p>
            <a:pPr>
              <a:buNone/>
            </a:pPr>
            <a:r>
              <a:rPr lang="tr-TR" dirty="0" err="1" smtClean="0">
                <a:solidFill>
                  <a:srgbClr val="FF0000"/>
                </a:solidFill>
              </a:rPr>
              <a:t>Asagıdakilerden</a:t>
            </a:r>
            <a:r>
              <a:rPr lang="tr-TR" dirty="0" smtClean="0">
                <a:solidFill>
                  <a:srgbClr val="FF0000"/>
                </a:solidFill>
              </a:rPr>
              <a:t> hangisi, savunma mekanizmalarından "</a:t>
            </a:r>
            <a:r>
              <a:rPr lang="tr-TR" dirty="0" err="1" smtClean="0">
                <a:solidFill>
                  <a:srgbClr val="FF0000"/>
                </a:solidFill>
              </a:rPr>
              <a:t>yansıtma"ya</a:t>
            </a:r>
            <a:r>
              <a:rPr lang="tr-TR" dirty="0" smtClean="0">
                <a:solidFill>
                  <a:srgbClr val="FF0000"/>
                </a:solidFill>
              </a:rPr>
              <a:t> bir örnektir?</a:t>
            </a:r>
            <a:r>
              <a:rPr lang="tr-TR" dirty="0" smtClean="0"/>
              <a:t/>
            </a:r>
            <a:br>
              <a:rPr lang="tr-TR" dirty="0" smtClean="0"/>
            </a:br>
            <a:r>
              <a:rPr lang="tr-TR" dirty="0" smtClean="0"/>
              <a:t>A ) Sınavda </a:t>
            </a:r>
            <a:r>
              <a:rPr lang="tr-TR" dirty="0" err="1" smtClean="0"/>
              <a:t>basarılı</a:t>
            </a:r>
            <a:r>
              <a:rPr lang="tr-TR" dirty="0" smtClean="0"/>
              <a:t> olamayan bir </a:t>
            </a:r>
            <a:r>
              <a:rPr lang="tr-TR" dirty="0" err="1" smtClean="0"/>
              <a:t>ögrencinin</a:t>
            </a:r>
            <a:r>
              <a:rPr lang="tr-TR" dirty="0" smtClean="0"/>
              <a:t> soruların </a:t>
            </a:r>
            <a:r>
              <a:rPr lang="tr-TR" dirty="0" err="1" smtClean="0"/>
              <a:t>ögretilmeyen</a:t>
            </a:r>
            <a:r>
              <a:rPr lang="tr-TR" dirty="0" smtClean="0"/>
              <a:t> yerden </a:t>
            </a:r>
            <a:r>
              <a:rPr lang="tr-TR" dirty="0" err="1" smtClean="0"/>
              <a:t>çıktıgını</a:t>
            </a:r>
            <a:r>
              <a:rPr lang="tr-TR" dirty="0" smtClean="0"/>
              <a:t> söylemesi</a:t>
            </a:r>
            <a:br>
              <a:rPr lang="tr-TR" dirty="0" smtClean="0"/>
            </a:br>
            <a:r>
              <a:rPr lang="tr-TR" dirty="0" smtClean="0"/>
              <a:t>B ) </a:t>
            </a:r>
            <a:r>
              <a:rPr lang="tr-TR" dirty="0" err="1" smtClean="0"/>
              <a:t>Meslektaslarının</a:t>
            </a:r>
            <a:r>
              <a:rPr lang="tr-TR" dirty="0" smtClean="0"/>
              <a:t> </a:t>
            </a:r>
            <a:r>
              <a:rPr lang="tr-TR" dirty="0" err="1" smtClean="0"/>
              <a:t>basarısını</a:t>
            </a:r>
            <a:r>
              <a:rPr lang="tr-TR" dirty="0" smtClean="0"/>
              <a:t> kıskanan birinin herkesin kendisini </a:t>
            </a:r>
            <a:r>
              <a:rPr lang="tr-TR" dirty="0" err="1" smtClean="0"/>
              <a:t>kıskandıgını</a:t>
            </a:r>
            <a:r>
              <a:rPr lang="tr-TR" dirty="0" smtClean="0"/>
              <a:t> savunması</a:t>
            </a:r>
            <a:br>
              <a:rPr lang="tr-TR" dirty="0" smtClean="0"/>
            </a:br>
            <a:r>
              <a:rPr lang="tr-TR" dirty="0" smtClean="0"/>
              <a:t>C ) Derslerinden </a:t>
            </a:r>
            <a:r>
              <a:rPr lang="tr-TR" dirty="0" err="1" smtClean="0"/>
              <a:t>basarılı</a:t>
            </a:r>
            <a:r>
              <a:rPr lang="tr-TR" dirty="0" smtClean="0"/>
              <a:t> olamayan bir </a:t>
            </a:r>
            <a:r>
              <a:rPr lang="tr-TR" dirty="0" err="1" smtClean="0"/>
              <a:t>ögrencinin</a:t>
            </a:r>
            <a:r>
              <a:rPr lang="tr-TR" dirty="0" smtClean="0"/>
              <a:t> okul tiyatrosunda </a:t>
            </a:r>
            <a:r>
              <a:rPr lang="tr-TR" dirty="0" err="1" smtClean="0"/>
              <a:t>basarılı</a:t>
            </a:r>
            <a:r>
              <a:rPr lang="tr-TR" dirty="0" smtClean="0"/>
              <a:t> olması</a:t>
            </a:r>
            <a:br>
              <a:rPr lang="tr-TR" dirty="0" smtClean="0"/>
            </a:br>
            <a:r>
              <a:rPr lang="tr-TR" dirty="0" smtClean="0"/>
              <a:t>D ) </a:t>
            </a:r>
            <a:r>
              <a:rPr lang="tr-TR" dirty="0" err="1" smtClean="0"/>
              <a:t>Sevmedigi</a:t>
            </a:r>
            <a:r>
              <a:rPr lang="tr-TR" dirty="0" smtClean="0"/>
              <a:t> bir isi yapmak zorunda olan </a:t>
            </a:r>
            <a:r>
              <a:rPr lang="tr-TR" dirty="0" err="1" smtClean="0"/>
              <a:t>kisinin</a:t>
            </a:r>
            <a:r>
              <a:rPr lang="tr-TR" dirty="0" smtClean="0"/>
              <a:t> </a:t>
            </a:r>
            <a:r>
              <a:rPr lang="tr-TR" dirty="0" err="1" smtClean="0"/>
              <a:t>yapacagı</a:t>
            </a:r>
            <a:r>
              <a:rPr lang="tr-TR" dirty="0" smtClean="0"/>
              <a:t> isi unutması</a:t>
            </a:r>
            <a:br>
              <a:rPr lang="tr-TR" dirty="0" smtClean="0"/>
            </a:br>
            <a:r>
              <a:rPr lang="tr-TR" dirty="0" smtClean="0"/>
              <a:t>E ) Çözülmesi zor sorunlarla </a:t>
            </a:r>
            <a:r>
              <a:rPr lang="tr-TR" dirty="0" err="1" smtClean="0"/>
              <a:t>karsılasan</a:t>
            </a:r>
            <a:r>
              <a:rPr lang="tr-TR" dirty="0" smtClean="0"/>
              <a:t> </a:t>
            </a:r>
            <a:r>
              <a:rPr lang="tr-TR" dirty="0" err="1" smtClean="0"/>
              <a:t>kisinin</a:t>
            </a:r>
            <a:r>
              <a:rPr lang="tr-TR" dirty="0" smtClean="0"/>
              <a:t> sorunu görmezden gelmesi</a:t>
            </a: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74320"/>
            <a:ext cx="8576530" cy="1143000"/>
          </a:xfrm>
        </p:spPr>
        <p:txBody>
          <a:bodyPr>
            <a:normAutofit/>
          </a:bodyPr>
          <a:lstStyle/>
          <a:p>
            <a:r>
              <a:rPr lang="tr-TR" dirty="0" smtClean="0">
                <a:solidFill>
                  <a:srgbClr val="FF0000"/>
                </a:solidFill>
              </a:rPr>
              <a:t>1-) Bahane Bulma (Mantığa Bürünme)</a:t>
            </a:r>
            <a:endParaRPr lang="tr-TR" dirty="0">
              <a:solidFill>
                <a:srgbClr val="FF0000"/>
              </a:solidFill>
            </a:endParaRPr>
          </a:p>
        </p:txBody>
      </p:sp>
      <p:sp>
        <p:nvSpPr>
          <p:cNvPr id="3" name="2 İçerik Yer Tutucusu"/>
          <p:cNvSpPr>
            <a:spLocks noGrp="1"/>
          </p:cNvSpPr>
          <p:nvPr>
            <p:ph sz="half" idx="1"/>
          </p:nvPr>
        </p:nvSpPr>
        <p:spPr>
          <a:xfrm>
            <a:off x="428596" y="1524000"/>
            <a:ext cx="4664612" cy="5048272"/>
          </a:xfrm>
        </p:spPr>
        <p:txBody>
          <a:bodyPr>
            <a:normAutofit fontScale="70000" lnSpcReduction="20000"/>
          </a:bodyPr>
          <a:lstStyle/>
          <a:p>
            <a:pPr>
              <a:buNone/>
            </a:pPr>
            <a:r>
              <a:rPr lang="tr-TR" dirty="0" smtClean="0"/>
              <a:t/>
            </a:r>
            <a:br>
              <a:rPr lang="tr-TR" dirty="0" smtClean="0"/>
            </a:br>
            <a:r>
              <a:rPr lang="tr-TR" dirty="0" smtClean="0"/>
              <a:t>Kişinin başarısızlığını, gerçek nedenin dışındaki nedenlerle açıklaması veya mantıklı gösterme çabasıdır. Günlük hayatta en çok kullandığımız savunma mekanizmasıdır. Kendini haklı çıkarma temeline dayanır.</a:t>
            </a:r>
            <a:br>
              <a:rPr lang="tr-TR" dirty="0" smtClean="0"/>
            </a:br>
            <a:r>
              <a:rPr lang="tr-TR" dirty="0" smtClean="0"/>
              <a:t/>
            </a:r>
            <a:br>
              <a:rPr lang="tr-TR" dirty="0" smtClean="0"/>
            </a:br>
            <a:r>
              <a:rPr lang="tr-TR" b="1" dirty="0" smtClean="0">
                <a:solidFill>
                  <a:srgbClr val="FF0000"/>
                </a:solidFill>
              </a:rPr>
              <a:t>Mesela; </a:t>
            </a:r>
            <a:r>
              <a:rPr lang="tr-TR" dirty="0" smtClean="0"/>
              <a:t>derse geç kalan bir öğrencinin trafiğin yoğun olmasını örnek göstermesi veya verilen ödevi yapamayan bir öğrencinin evde elektriklerin kesik olduğunu söylemesi gibi.</a:t>
            </a:r>
            <a:br>
              <a:rPr lang="tr-TR" dirty="0" smtClean="0"/>
            </a:br>
            <a:r>
              <a:rPr lang="tr-TR" b="1" dirty="0" smtClean="0">
                <a:solidFill>
                  <a:srgbClr val="FF0000"/>
                </a:solidFill>
              </a:rPr>
              <a:t>Mesela; </a:t>
            </a:r>
            <a:r>
              <a:rPr lang="tr-TR" dirty="0" smtClean="0"/>
              <a:t>“kedi uzanamadığı ciğere mundar der” atasözü buna bir örnektir.</a:t>
            </a:r>
            <a:br>
              <a:rPr lang="tr-TR" dirty="0" smtClean="0"/>
            </a:br>
            <a:endParaRPr lang="tr-TR" dirty="0"/>
          </a:p>
        </p:txBody>
      </p:sp>
      <p:sp>
        <p:nvSpPr>
          <p:cNvPr id="4" name="3 İçerik Yer Tutucusu"/>
          <p:cNvSpPr>
            <a:spLocks noGrp="1"/>
          </p:cNvSpPr>
          <p:nvPr>
            <p:ph sz="half" idx="2"/>
          </p:nvPr>
        </p:nvSpPr>
        <p:spPr/>
        <p:txBody>
          <a:bodyPr>
            <a:normAutofit fontScale="70000" lnSpcReduction="20000"/>
          </a:bodyPr>
          <a:lstStyle/>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74320"/>
            <a:ext cx="8433654" cy="725788"/>
          </a:xfrm>
        </p:spPr>
        <p:txBody>
          <a:bodyPr>
            <a:normAutofit fontScale="90000"/>
          </a:bodyPr>
          <a:lstStyle/>
          <a:p>
            <a:r>
              <a:rPr lang="tr-TR" dirty="0" smtClean="0">
                <a:solidFill>
                  <a:srgbClr val="92D050"/>
                </a:solidFill>
              </a:rPr>
              <a:t>2-) Yansıtma (Başkasını Suçlama)</a:t>
            </a:r>
            <a:endParaRPr lang="tr-TR" dirty="0">
              <a:solidFill>
                <a:srgbClr val="92D050"/>
              </a:solidFill>
            </a:endParaRPr>
          </a:p>
        </p:txBody>
      </p:sp>
      <p:sp>
        <p:nvSpPr>
          <p:cNvPr id="3" name="2 İçerik Yer Tutucusu"/>
          <p:cNvSpPr>
            <a:spLocks noGrp="1"/>
          </p:cNvSpPr>
          <p:nvPr>
            <p:ph sz="half" idx="1"/>
          </p:nvPr>
        </p:nvSpPr>
        <p:spPr>
          <a:xfrm>
            <a:off x="214282" y="1000108"/>
            <a:ext cx="5357850" cy="5500726"/>
          </a:xfrm>
        </p:spPr>
        <p:txBody>
          <a:bodyPr>
            <a:normAutofit fontScale="62500" lnSpcReduction="20000"/>
          </a:bodyPr>
          <a:lstStyle/>
          <a:p>
            <a:pPr>
              <a:buNone/>
            </a:pPr>
            <a:r>
              <a:rPr lang="tr-TR" dirty="0" smtClean="0"/>
              <a:t/>
            </a:r>
            <a:br>
              <a:rPr lang="tr-TR" dirty="0" smtClean="0"/>
            </a:br>
            <a:r>
              <a:rPr lang="tr-TR" dirty="0" smtClean="0"/>
              <a:t>Yansıtma mekanizmasının 2 şekli vardır: Birinci şekilde; kişi kendisindeki olumsuz özellikleri veya suçluluk duygusu uyandıracak düşünce ve isteklerini başkasında görmesi veya başkasına yüklemek istemesi. Bu birinci şekildeki yansıtma mekanizmasında; kişi kendisinin kötü özelliklere sahip olmadığını bu özelliklerin başkalarında olduğunu söyler. </a:t>
            </a:r>
            <a:br>
              <a:rPr lang="tr-TR" dirty="0" smtClean="0"/>
            </a:br>
            <a:r>
              <a:rPr lang="tr-TR" dirty="0" smtClean="0"/>
              <a:t/>
            </a:r>
            <a:br>
              <a:rPr lang="tr-TR" dirty="0" smtClean="0"/>
            </a:br>
            <a:r>
              <a:rPr lang="tr-TR" dirty="0" smtClean="0">
                <a:solidFill>
                  <a:srgbClr val="FF0000"/>
                </a:solidFill>
              </a:rPr>
              <a:t>Mesela; </a:t>
            </a:r>
            <a:r>
              <a:rPr lang="tr-TR" dirty="0" smtClean="0"/>
              <a:t>hırsızlığı alışkanlık haline getiren birisinin başkasını hırsızlıkla suçlaması veya yalan konuşmayı alışkanlık haline getiren birisinin başkasını yalancılıkla suçlaması gibi.</a:t>
            </a:r>
            <a:br>
              <a:rPr lang="tr-TR" dirty="0" smtClean="0"/>
            </a:br>
            <a:r>
              <a:rPr lang="tr-TR" dirty="0" smtClean="0"/>
              <a:t/>
            </a:r>
            <a:br>
              <a:rPr lang="tr-TR" dirty="0" smtClean="0"/>
            </a:br>
            <a:r>
              <a:rPr lang="tr-TR" dirty="0" smtClean="0"/>
              <a:t/>
            </a:r>
            <a:br>
              <a:rPr lang="tr-TR" dirty="0" smtClean="0"/>
            </a:br>
            <a:r>
              <a:rPr lang="tr-TR" dirty="0" smtClean="0"/>
              <a:t>Yansıtma mekanizmasının ikinci şeklinde ise; kişi yetersizliğinin, başarısızlığının nedenlerini başkalarında arar, yani burada kişi başkalarını suçlar. </a:t>
            </a:r>
            <a:br>
              <a:rPr lang="tr-TR" dirty="0" smtClean="0"/>
            </a:br>
            <a:r>
              <a:rPr lang="tr-TR" dirty="0" smtClean="0"/>
              <a:t/>
            </a:r>
            <a:br>
              <a:rPr lang="tr-TR" dirty="0" smtClean="0"/>
            </a:br>
            <a:r>
              <a:rPr lang="tr-TR" dirty="0" smtClean="0">
                <a:solidFill>
                  <a:srgbClr val="FF0000"/>
                </a:solidFill>
              </a:rPr>
              <a:t>Mesela; </a:t>
            </a:r>
            <a:r>
              <a:rPr lang="tr-TR" dirty="0" smtClean="0"/>
              <a:t>gol yiyen kalecinin savunmadaki arkadaşlarına “bir adamı tutamıyorsunuz” demesi gibi.</a:t>
            </a:r>
            <a:br>
              <a:rPr lang="tr-TR" dirty="0" smtClean="0"/>
            </a:br>
            <a:endParaRPr lang="tr-TR" dirty="0"/>
          </a:p>
        </p:txBody>
      </p:sp>
      <p:sp>
        <p:nvSpPr>
          <p:cNvPr id="4" name="3 İçerik Yer Tutucusu"/>
          <p:cNvSpPr>
            <a:spLocks noGrp="1"/>
          </p:cNvSpPr>
          <p:nvPr>
            <p:ph sz="half" idx="2"/>
          </p:nvPr>
        </p:nvSpPr>
        <p:spPr>
          <a:xfrm>
            <a:off x="5572132" y="1071546"/>
            <a:ext cx="3361556" cy="5115894"/>
          </a:xfrm>
        </p:spPr>
        <p:txBody>
          <a:bodyPr>
            <a:normAutofit fontScale="62500" lnSpcReduction="20000"/>
          </a:bodyPr>
          <a:lstStyle/>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74320"/>
            <a:ext cx="8505092" cy="940102"/>
          </a:xfrm>
        </p:spPr>
        <p:txBody>
          <a:bodyPr/>
          <a:lstStyle/>
          <a:p>
            <a:r>
              <a:rPr lang="tr-TR" dirty="0" smtClean="0">
                <a:solidFill>
                  <a:srgbClr val="00B0F0"/>
                </a:solidFill>
              </a:rPr>
              <a:t>3-) Bastırma (Unutmaya çalışma)</a:t>
            </a:r>
            <a:endParaRPr lang="tr-TR" dirty="0">
              <a:solidFill>
                <a:srgbClr val="00B0F0"/>
              </a:solidFill>
            </a:endParaRPr>
          </a:p>
        </p:txBody>
      </p:sp>
      <p:sp>
        <p:nvSpPr>
          <p:cNvPr id="3" name="2 İçerik Yer Tutucusu"/>
          <p:cNvSpPr>
            <a:spLocks noGrp="1"/>
          </p:cNvSpPr>
          <p:nvPr>
            <p:ph sz="half" idx="1"/>
          </p:nvPr>
        </p:nvSpPr>
        <p:spPr>
          <a:xfrm>
            <a:off x="285720" y="1524000"/>
            <a:ext cx="4807488" cy="5119710"/>
          </a:xfrm>
        </p:spPr>
        <p:txBody>
          <a:bodyPr>
            <a:normAutofit lnSpcReduction="10000"/>
          </a:bodyPr>
          <a:lstStyle/>
          <a:p>
            <a:pPr>
              <a:buNone/>
            </a:pPr>
            <a:r>
              <a:rPr lang="tr-TR" dirty="0" smtClean="0"/>
              <a:t/>
            </a:r>
            <a:br>
              <a:rPr lang="tr-TR" dirty="0" smtClean="0"/>
            </a:br>
            <a:r>
              <a:rPr lang="tr-TR" dirty="0" smtClean="0"/>
              <a:t>Kişinin kendisini rahatsız edici bir düşünceyi veya bilgiyi bilinçaltına bastırarak unutmasıdır.</a:t>
            </a:r>
            <a:br>
              <a:rPr lang="tr-TR" dirty="0" smtClean="0"/>
            </a:br>
            <a:r>
              <a:rPr lang="tr-TR" dirty="0" smtClean="0"/>
              <a:t/>
            </a:r>
            <a:br>
              <a:rPr lang="tr-TR" dirty="0" smtClean="0"/>
            </a:br>
            <a:r>
              <a:rPr lang="tr-TR" dirty="0" smtClean="0">
                <a:solidFill>
                  <a:srgbClr val="FF0000"/>
                </a:solidFill>
              </a:rPr>
              <a:t>Mesela; </a:t>
            </a:r>
            <a:r>
              <a:rPr lang="tr-TR" dirty="0" smtClean="0"/>
              <a:t>insanın alacağı borcunu değil vereceği borcunu unutması ya da istenmeyen, sevilmeyen bir randevunun unutulması gibi.</a:t>
            </a:r>
            <a:br>
              <a:rPr lang="tr-TR" dirty="0" smtClean="0"/>
            </a:br>
            <a:r>
              <a:rPr lang="tr-TR" dirty="0" smtClean="0"/>
              <a:t/>
            </a:r>
            <a:br>
              <a:rPr lang="tr-TR" dirty="0" smtClean="0"/>
            </a:br>
            <a:endParaRPr lang="tr-TR" dirty="0"/>
          </a:p>
        </p:txBody>
      </p:sp>
      <p:sp>
        <p:nvSpPr>
          <p:cNvPr id="4" name="3 İçerik Yer Tutucusu"/>
          <p:cNvSpPr>
            <a:spLocks noGrp="1"/>
          </p:cNvSpPr>
          <p:nvPr>
            <p:ph sz="half" idx="2"/>
          </p:nvPr>
        </p:nvSpPr>
        <p:spPr/>
        <p:txBody>
          <a:bodyPr>
            <a:normAutofit lnSpcReduction="10000"/>
          </a:bodyPr>
          <a:lstStyle/>
          <a:p>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0"/>
            <a:ext cx="8362216" cy="928670"/>
          </a:xfrm>
        </p:spPr>
        <p:txBody>
          <a:bodyPr/>
          <a:lstStyle/>
          <a:p>
            <a:r>
              <a:rPr lang="tr-TR" dirty="0" smtClean="0">
                <a:solidFill>
                  <a:srgbClr val="FF0000"/>
                </a:solidFill>
              </a:rPr>
              <a:t>4-) Yadsıma (İnkar etme)</a:t>
            </a:r>
            <a:endParaRPr lang="tr-TR" dirty="0">
              <a:solidFill>
                <a:srgbClr val="FF0000"/>
              </a:solidFill>
            </a:endParaRPr>
          </a:p>
        </p:txBody>
      </p:sp>
      <p:sp>
        <p:nvSpPr>
          <p:cNvPr id="3" name="2 İçerik Yer Tutucusu"/>
          <p:cNvSpPr>
            <a:spLocks noGrp="1"/>
          </p:cNvSpPr>
          <p:nvPr>
            <p:ph sz="half" idx="1"/>
          </p:nvPr>
        </p:nvSpPr>
        <p:spPr>
          <a:xfrm>
            <a:off x="428596" y="1000108"/>
            <a:ext cx="4857784" cy="5187332"/>
          </a:xfrm>
        </p:spPr>
        <p:txBody>
          <a:bodyPr>
            <a:normAutofit fontScale="85000" lnSpcReduction="20000"/>
          </a:bodyPr>
          <a:lstStyle/>
          <a:p>
            <a:pPr>
              <a:buNone/>
            </a:pPr>
            <a:r>
              <a:rPr lang="tr-TR" dirty="0" smtClean="0"/>
              <a:t/>
            </a:r>
            <a:br>
              <a:rPr lang="tr-TR" dirty="0" smtClean="0"/>
            </a:br>
            <a:r>
              <a:rPr lang="tr-TR" dirty="0" smtClean="0"/>
              <a:t>Benlik için tehlikeli olarak algılanan, sıkıntı ve bunaltı yaratabilecek bir gerçeği yok saymak veya görmemezlikten gelmektir. Birçok olumsuz deneyimlerimizi bilinçaltına atmakla kalmayız, aynı zamanda bunları hiç yaşanmamış gibi yok sayarız. Öfke, kızma en çok yadsınan duygulardır. </a:t>
            </a:r>
            <a:br>
              <a:rPr lang="tr-TR" dirty="0" smtClean="0"/>
            </a:br>
            <a:r>
              <a:rPr lang="tr-TR" dirty="0" smtClean="0"/>
              <a:t/>
            </a:r>
            <a:br>
              <a:rPr lang="tr-TR" dirty="0" smtClean="0"/>
            </a:br>
            <a:r>
              <a:rPr lang="tr-TR" dirty="0" smtClean="0">
                <a:solidFill>
                  <a:srgbClr val="FF0000"/>
                </a:solidFill>
              </a:rPr>
              <a:t>Mesela; </a:t>
            </a:r>
            <a:r>
              <a:rPr lang="tr-TR" dirty="0" smtClean="0"/>
              <a:t>öfkesi beli olduğu halde birey bunun hiç farkında olmaksızın bunu yadsıyabilir, yani inkâr edebilir.</a:t>
            </a:r>
            <a:br>
              <a:rPr lang="tr-TR" dirty="0" smtClean="0"/>
            </a:br>
            <a:endParaRPr lang="tr-TR" dirty="0"/>
          </a:p>
        </p:txBody>
      </p:sp>
      <p:sp>
        <p:nvSpPr>
          <p:cNvPr id="4" name="3 İçerik Yer Tutucusu"/>
          <p:cNvSpPr>
            <a:spLocks noGrp="1"/>
          </p:cNvSpPr>
          <p:nvPr>
            <p:ph sz="half" idx="2"/>
          </p:nvPr>
        </p:nvSpPr>
        <p:spPr>
          <a:xfrm>
            <a:off x="5276088" y="1142984"/>
            <a:ext cx="3657600" cy="5044456"/>
          </a:xfrm>
        </p:spPr>
        <p:txBody>
          <a:bodyPr>
            <a:normAutofit fontScale="85000" lnSpcReduction="20000"/>
          </a:bodyPr>
          <a:lstStyle/>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0"/>
            <a:ext cx="8647968" cy="928670"/>
          </a:xfrm>
        </p:spPr>
        <p:txBody>
          <a:bodyPr/>
          <a:lstStyle/>
          <a:p>
            <a:r>
              <a:rPr lang="tr-TR" dirty="0" smtClean="0">
                <a:solidFill>
                  <a:srgbClr val="FF0000"/>
                </a:solidFill>
              </a:rPr>
              <a:t>5-) Özdeşim Kurma</a:t>
            </a:r>
            <a:endParaRPr lang="tr-TR" dirty="0">
              <a:solidFill>
                <a:srgbClr val="FF0000"/>
              </a:solidFill>
            </a:endParaRPr>
          </a:p>
        </p:txBody>
      </p:sp>
      <p:sp>
        <p:nvSpPr>
          <p:cNvPr id="3" name="2 İçerik Yer Tutucusu"/>
          <p:cNvSpPr>
            <a:spLocks noGrp="1"/>
          </p:cNvSpPr>
          <p:nvPr>
            <p:ph sz="half" idx="1"/>
          </p:nvPr>
        </p:nvSpPr>
        <p:spPr>
          <a:xfrm>
            <a:off x="357158" y="1000108"/>
            <a:ext cx="4736050" cy="5187332"/>
          </a:xfrm>
        </p:spPr>
        <p:txBody>
          <a:bodyPr>
            <a:normAutofit fontScale="92500" lnSpcReduction="10000"/>
          </a:bodyPr>
          <a:lstStyle/>
          <a:p>
            <a:pPr>
              <a:buNone/>
            </a:pPr>
            <a:r>
              <a:rPr lang="tr-TR" dirty="0" smtClean="0"/>
              <a:t>(Özdeşleşme-Taklit etme)</a:t>
            </a:r>
            <a:br>
              <a:rPr lang="tr-TR" dirty="0" smtClean="0"/>
            </a:br>
            <a:r>
              <a:rPr lang="tr-TR" dirty="0" smtClean="0"/>
              <a:t>Bireyin, başarılı gördüğü kişileri kendine model alması veya başkalarının, çeşitli kuruluşların başarısından kendine pay çıkarmasıdır. </a:t>
            </a:r>
            <a:br>
              <a:rPr lang="tr-TR" dirty="0" smtClean="0"/>
            </a:br>
            <a:r>
              <a:rPr lang="tr-TR" dirty="0" smtClean="0"/>
              <a:t/>
            </a:r>
            <a:br>
              <a:rPr lang="tr-TR" dirty="0" smtClean="0"/>
            </a:br>
            <a:r>
              <a:rPr lang="tr-TR" dirty="0" smtClean="0">
                <a:solidFill>
                  <a:srgbClr val="FF0000"/>
                </a:solidFill>
              </a:rPr>
              <a:t>Mesela; </a:t>
            </a:r>
            <a:r>
              <a:rPr lang="tr-TR" dirty="0" smtClean="0"/>
              <a:t>gençlerin ünlü kişilere özenerek onları taklit etmesi veya bir kardeşin abisinin gösterdiği bir başarıyla övünmesi gibi.</a:t>
            </a:r>
            <a:br>
              <a:rPr lang="tr-TR" dirty="0" smtClean="0"/>
            </a:br>
            <a:r>
              <a:rPr lang="tr-TR" dirty="0" smtClean="0"/>
              <a:t/>
            </a:r>
            <a:br>
              <a:rPr lang="tr-TR" dirty="0" smtClean="0"/>
            </a:br>
            <a:endParaRPr lang="tr-TR" dirty="0"/>
          </a:p>
        </p:txBody>
      </p:sp>
      <p:sp>
        <p:nvSpPr>
          <p:cNvPr id="4" name="3 İçerik Yer Tutucusu"/>
          <p:cNvSpPr>
            <a:spLocks noGrp="1"/>
          </p:cNvSpPr>
          <p:nvPr>
            <p:ph sz="half" idx="2"/>
          </p:nvPr>
        </p:nvSpPr>
        <p:spPr/>
        <p:txBody>
          <a:bodyPr>
            <a:normAutofit fontScale="92500" lnSpcReduction="10000"/>
          </a:bodyPr>
          <a:lstStyle/>
          <a:p>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74320"/>
            <a:ext cx="8505092" cy="940102"/>
          </a:xfrm>
        </p:spPr>
        <p:txBody>
          <a:bodyPr/>
          <a:lstStyle/>
          <a:p>
            <a:r>
              <a:rPr lang="tr-TR" dirty="0" smtClean="0">
                <a:solidFill>
                  <a:srgbClr val="FFC000"/>
                </a:solidFill>
              </a:rPr>
              <a:t>6-) Gerileme </a:t>
            </a:r>
            <a:endParaRPr lang="tr-TR" dirty="0">
              <a:solidFill>
                <a:srgbClr val="FFC000"/>
              </a:solidFill>
            </a:endParaRPr>
          </a:p>
        </p:txBody>
      </p:sp>
      <p:sp>
        <p:nvSpPr>
          <p:cNvPr id="3" name="2 İçerik Yer Tutucusu"/>
          <p:cNvSpPr>
            <a:spLocks noGrp="1"/>
          </p:cNvSpPr>
          <p:nvPr>
            <p:ph sz="half" idx="1"/>
          </p:nvPr>
        </p:nvSpPr>
        <p:spPr>
          <a:xfrm>
            <a:off x="285720" y="1285860"/>
            <a:ext cx="4807488" cy="5214974"/>
          </a:xfrm>
        </p:spPr>
        <p:txBody>
          <a:bodyPr>
            <a:normAutofit fontScale="92500" lnSpcReduction="20000"/>
          </a:bodyPr>
          <a:lstStyle/>
          <a:p>
            <a:pPr>
              <a:buNone/>
            </a:pPr>
            <a:r>
              <a:rPr lang="tr-TR" dirty="0" smtClean="0"/>
              <a:t/>
            </a:r>
            <a:br>
              <a:rPr lang="tr-TR" dirty="0" smtClean="0"/>
            </a:br>
            <a:r>
              <a:rPr lang="tr-TR" dirty="0" smtClean="0"/>
              <a:t>Kendisi için olumsuz sayılabilecek bir durumla karşılaşan bireyin yaşına uygun olmayan ve kendisinden beklenmeyen tepkilerde bulunmasıdır. </a:t>
            </a:r>
            <a:br>
              <a:rPr lang="tr-TR" dirty="0" smtClean="0"/>
            </a:br>
            <a:r>
              <a:rPr lang="tr-TR" dirty="0" smtClean="0">
                <a:solidFill>
                  <a:srgbClr val="FF0000"/>
                </a:solidFill>
              </a:rPr>
              <a:t/>
            </a:r>
            <a:br>
              <a:rPr lang="tr-TR" dirty="0" smtClean="0">
                <a:solidFill>
                  <a:srgbClr val="FF0000"/>
                </a:solidFill>
              </a:rPr>
            </a:br>
            <a:r>
              <a:rPr lang="tr-TR" dirty="0" smtClean="0">
                <a:solidFill>
                  <a:srgbClr val="FF0000"/>
                </a:solidFill>
              </a:rPr>
              <a:t>Mesela; </a:t>
            </a:r>
            <a:r>
              <a:rPr lang="tr-TR" dirty="0" smtClean="0"/>
              <a:t>kardeşini kıskanan çocuğun kardeşinin oyuncaklarıyla oynaması, altı yaşındaki çocuğun altını ıslatması ya da yaşlı bir kadının genç kızlar gibi giyinmesi, aşırı makyaj yapması gibi.</a:t>
            </a:r>
            <a:br>
              <a:rPr lang="tr-TR" dirty="0" smtClean="0"/>
            </a:br>
            <a:endParaRPr lang="tr-TR" dirty="0"/>
          </a:p>
        </p:txBody>
      </p:sp>
      <p:sp>
        <p:nvSpPr>
          <p:cNvPr id="4" name="3 İçerik Yer Tutucusu"/>
          <p:cNvSpPr>
            <a:spLocks noGrp="1"/>
          </p:cNvSpPr>
          <p:nvPr>
            <p:ph sz="half" idx="2"/>
          </p:nvPr>
        </p:nvSpPr>
        <p:spPr/>
        <p:txBody>
          <a:bodyPr>
            <a:normAutofit fontScale="92500" lnSpcReduction="20000"/>
          </a:bodyPr>
          <a:lstStyle/>
          <a:p>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8715404" cy="857232"/>
          </a:xfrm>
        </p:spPr>
        <p:txBody>
          <a:bodyPr>
            <a:normAutofit/>
          </a:bodyPr>
          <a:lstStyle/>
          <a:p>
            <a:r>
              <a:rPr lang="tr-TR" dirty="0" smtClean="0">
                <a:solidFill>
                  <a:srgbClr val="FF0000"/>
                </a:solidFill>
              </a:rPr>
              <a:t>Karşıt Tepki Geliştirme (İkiyüzlülük)</a:t>
            </a:r>
            <a:endParaRPr lang="tr-TR" dirty="0">
              <a:solidFill>
                <a:srgbClr val="FF0000"/>
              </a:solidFill>
            </a:endParaRPr>
          </a:p>
        </p:txBody>
      </p:sp>
      <p:sp>
        <p:nvSpPr>
          <p:cNvPr id="3" name="2 İçerik Yer Tutucusu"/>
          <p:cNvSpPr>
            <a:spLocks noGrp="1"/>
          </p:cNvSpPr>
          <p:nvPr>
            <p:ph sz="half" idx="1"/>
          </p:nvPr>
        </p:nvSpPr>
        <p:spPr>
          <a:xfrm>
            <a:off x="214282" y="1071546"/>
            <a:ext cx="5143536" cy="5115894"/>
          </a:xfrm>
        </p:spPr>
        <p:txBody>
          <a:bodyPr>
            <a:normAutofit fontScale="92500" lnSpcReduction="10000"/>
          </a:bodyPr>
          <a:lstStyle/>
          <a:p>
            <a:pPr>
              <a:buNone/>
            </a:pPr>
            <a:r>
              <a:rPr lang="tr-TR" dirty="0" smtClean="0"/>
              <a:t/>
            </a:r>
            <a:br>
              <a:rPr lang="tr-TR" dirty="0" smtClean="0"/>
            </a:br>
            <a:r>
              <a:rPr lang="tr-TR" dirty="0" smtClean="0"/>
              <a:t>Gerçek duygularımızı göstermek için, içinde bulunduğumuz ortama uygun değilse, ortama uygun davranışlar sergilememiz olayıdır. Yani bir kişinin gerçekte hissettiği duyguların tam aksi davranış göstermesidir.</a:t>
            </a:r>
            <a:br>
              <a:rPr lang="tr-TR" dirty="0" smtClean="0"/>
            </a:br>
            <a:r>
              <a:rPr lang="tr-TR" dirty="0" smtClean="0"/>
              <a:t/>
            </a:r>
            <a:br>
              <a:rPr lang="tr-TR" dirty="0" smtClean="0"/>
            </a:br>
            <a:r>
              <a:rPr lang="tr-TR" dirty="0" smtClean="0">
                <a:solidFill>
                  <a:srgbClr val="FF0000"/>
                </a:solidFill>
              </a:rPr>
              <a:t>Mesela; </a:t>
            </a:r>
            <a:r>
              <a:rPr lang="tr-TR" dirty="0" smtClean="0"/>
              <a:t>kardeşini kıskanan birinin çevrede onun koruyucusu gibi davranması buna örnektir. </a:t>
            </a:r>
            <a:br>
              <a:rPr lang="tr-TR" dirty="0" smtClean="0"/>
            </a:br>
            <a:r>
              <a:rPr lang="tr-TR" dirty="0" smtClean="0"/>
              <a:t/>
            </a:r>
            <a:br>
              <a:rPr lang="tr-TR" dirty="0" smtClean="0"/>
            </a:br>
            <a:endParaRPr lang="tr-TR" dirty="0"/>
          </a:p>
        </p:txBody>
      </p:sp>
      <p:pic>
        <p:nvPicPr>
          <p:cNvPr id="5" name="4 İçerik Yer Tutucusu" descr="imageskk.jpg"/>
          <p:cNvPicPr>
            <a:picLocks noGrp="1" noChangeAspect="1"/>
          </p:cNvPicPr>
          <p:nvPr>
            <p:ph sz="half" idx="2"/>
          </p:nvPr>
        </p:nvPicPr>
        <p:blipFill>
          <a:blip r:embed="rId2"/>
          <a:stretch>
            <a:fillRect/>
          </a:stretch>
        </p:blipFill>
        <p:spPr>
          <a:xfrm>
            <a:off x="5429256" y="1428736"/>
            <a:ext cx="3429024" cy="4500594"/>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66</TotalTime>
  <Words>702</Words>
  <Application>Microsoft Office PowerPoint</Application>
  <PresentationFormat>Ekran Gösterisi (4:3)</PresentationFormat>
  <Paragraphs>99</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Gündönümü</vt:lpstr>
      <vt:lpstr>SAVUNMA MEKANİZMALARI</vt:lpstr>
      <vt:lpstr>Savunma Mekanizmasının İşlevleri</vt:lpstr>
      <vt:lpstr>1-) Bahane Bulma (Mantığa Bürünme)</vt:lpstr>
      <vt:lpstr>2-) Yansıtma (Başkasını Suçlama)</vt:lpstr>
      <vt:lpstr>3-) Bastırma (Unutmaya çalışma)</vt:lpstr>
      <vt:lpstr>4-) Yadsıma (İnkar etme)</vt:lpstr>
      <vt:lpstr>5-) Özdeşim Kurma</vt:lpstr>
      <vt:lpstr>6-) Gerileme </vt:lpstr>
      <vt:lpstr>Karşıt Tepki Geliştirme (İkiyüzlülük)</vt:lpstr>
      <vt:lpstr>Ödünleme (Telâfi)</vt:lpstr>
      <vt:lpstr>Yüceltme</vt:lpstr>
      <vt:lpstr>Yön Değiştirme (Yer Değiştirme)</vt:lpstr>
      <vt:lpstr>SORU-1</vt:lpstr>
      <vt:lpstr>SORU-2</vt:lpstr>
      <vt:lpstr>SORU-3</vt:lpstr>
      <vt:lpstr>SORU-4</vt:lpstr>
      <vt:lpstr>SORU-5</vt:lpstr>
      <vt:lpstr>SORU-6</vt:lpstr>
      <vt:lpstr>SORU-7</vt:lpstr>
      <vt:lpstr>SORU-8</vt:lpstr>
      <vt:lpstr>SORU-9</vt:lpstr>
      <vt:lpstr>SORU-10</vt:lpstr>
      <vt:lpstr>SORU-11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SAVUNMA MEKANİZMALARI</dc:title>
  <dc:creator>ziya</dc:creator>
  <cp:lastModifiedBy>ziya</cp:lastModifiedBy>
  <cp:revision>8</cp:revision>
  <dcterms:created xsi:type="dcterms:W3CDTF">2013-04-01T19:31:29Z</dcterms:created>
  <dcterms:modified xsi:type="dcterms:W3CDTF">2013-04-02T16:05:59Z</dcterms:modified>
</cp:coreProperties>
</file>